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8.jpeg"/><Relationship Id="rId4" Type="http://schemas.openxmlformats.org/officeDocument/2006/relationships/image" Target="../media/image6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20.jpeg"/><Relationship Id="rId4" Type="http://schemas.openxmlformats.org/officeDocument/2006/relationships/image" Target="../media/image6.pn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22.jpeg"/><Relationship Id="rId4" Type="http://schemas.openxmlformats.org/officeDocument/2006/relationships/image" Target="../media/image6.pn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24.jpeg"/><Relationship Id="rId4" Type="http://schemas.openxmlformats.org/officeDocument/2006/relationships/image" Target="../media/image6.pn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26.jpeg"/><Relationship Id="rId4" Type="http://schemas.openxmlformats.org/officeDocument/2006/relationships/image" Target="../media/image6.pn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28.jpeg"/><Relationship Id="rId4" Type="http://schemas.openxmlformats.org/officeDocument/2006/relationships/image" Target="../media/image6.png"/><Relationship Id="rId9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30.jpeg"/><Relationship Id="rId4" Type="http://schemas.openxmlformats.org/officeDocument/2006/relationships/image" Target="../media/image6.png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34.jpeg"/><Relationship Id="rId4" Type="http://schemas.openxmlformats.org/officeDocument/2006/relationships/image" Target="../media/image6.pn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36.jpeg"/><Relationship Id="rId4" Type="http://schemas.openxmlformats.org/officeDocument/2006/relationships/image" Target="../media/image6.png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39.jpeg"/><Relationship Id="rId4" Type="http://schemas.openxmlformats.org/officeDocument/2006/relationships/image" Target="../media/image6.png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41.jpeg"/><Relationship Id="rId4" Type="http://schemas.openxmlformats.org/officeDocument/2006/relationships/image" Target="../media/image6.png"/><Relationship Id="rId9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43.jpeg"/><Relationship Id="rId4" Type="http://schemas.openxmlformats.org/officeDocument/2006/relationships/image" Target="../media/image6.png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45.jpeg"/><Relationship Id="rId4" Type="http://schemas.openxmlformats.org/officeDocument/2006/relationships/image" Target="../media/image6.png"/><Relationship Id="rId9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47.jpeg"/><Relationship Id="rId4" Type="http://schemas.openxmlformats.org/officeDocument/2006/relationships/image" Target="../media/image6.png"/><Relationship Id="rId9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49.jpeg"/><Relationship Id="rId4" Type="http://schemas.openxmlformats.org/officeDocument/2006/relationships/image" Target="../media/image6.png"/><Relationship Id="rId9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1.jpeg"/><Relationship Id="rId4" Type="http://schemas.openxmlformats.org/officeDocument/2006/relationships/image" Target="../media/image6.png"/><Relationship Id="rId9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3.png"/><Relationship Id="rId4" Type="http://schemas.openxmlformats.org/officeDocument/2006/relationships/image" Target="../media/image6.png"/><Relationship Id="rId9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5.jpeg"/><Relationship Id="rId4" Type="http://schemas.openxmlformats.org/officeDocument/2006/relationships/image" Target="../media/image6.png"/><Relationship Id="rId9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7.jpeg"/><Relationship Id="rId4" Type="http://schemas.openxmlformats.org/officeDocument/2006/relationships/image" Target="../media/image6.png"/><Relationship Id="rId9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59.jpeg"/><Relationship Id="rId4" Type="http://schemas.openxmlformats.org/officeDocument/2006/relationships/image" Target="../media/image6.png"/><Relationship Id="rId9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62.jpeg"/><Relationship Id="rId4" Type="http://schemas.openxmlformats.org/officeDocument/2006/relationships/image" Target="../media/image6.png"/><Relationship Id="rId9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376725" y="134667"/>
            <a:ext cx="6485392" cy="88300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Равнобедренный треугольник 6"/>
          <p:cNvSpPr/>
          <p:nvPr/>
        </p:nvSpPr>
        <p:spPr bwMode="auto">
          <a:xfrm rot="10800000">
            <a:off x="0" y="-6"/>
            <a:ext cx="1907704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000100" y="2786058"/>
            <a:ext cx="7186385" cy="1932837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lnSpc>
                <a:spcPct val="114999"/>
              </a:lnSpc>
              <a:defRPr/>
            </a:pPr>
            <a:r>
              <a:rPr lang="ru-RU" sz="2400" b="1" spc="-150" dirty="0">
                <a:solidFill>
                  <a:srgbClr val="002060"/>
                </a:solidFill>
                <a:latin typeface="Times New Roman"/>
                <a:cs typeface="Times New Roman"/>
              </a:rPr>
              <a:t>«Взаимодействие отряда ЮИД «Перекресток» </a:t>
            </a:r>
            <a:r>
              <a:rPr lang="ru-RU" sz="2400" b="1" spc="-150" dirty="0" err="1">
                <a:solidFill>
                  <a:srgbClr val="002060"/>
                </a:solidFill>
                <a:latin typeface="Times New Roman"/>
                <a:cs typeface="Times New Roman"/>
              </a:rPr>
              <a:t>Шатковской</a:t>
            </a:r>
            <a:r>
              <a:rPr lang="ru-RU" sz="2400" b="1" spc="-150" dirty="0">
                <a:solidFill>
                  <a:srgbClr val="002060"/>
                </a:solidFill>
                <a:latin typeface="Times New Roman"/>
                <a:cs typeface="Times New Roman"/>
              </a:rPr>
              <a:t> основной школы с </a:t>
            </a:r>
            <a:r>
              <a:rPr lang="ru-RU" sz="2400" b="1" spc="-150">
                <a:solidFill>
                  <a:srgbClr val="002060"/>
                </a:solidFill>
                <a:latin typeface="Times New Roman"/>
                <a:cs typeface="Times New Roman"/>
              </a:rPr>
              <a:t>отделом </a:t>
            </a:r>
            <a:endParaRPr lang="ru-RU" sz="2400" b="1" spc="-15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14999"/>
              </a:lnSpc>
              <a:defRPr/>
            </a:pPr>
            <a:r>
              <a:rPr lang="ru-RU" sz="2400" b="1" spc="-150" smtClean="0">
                <a:solidFill>
                  <a:srgbClr val="002060"/>
                </a:solidFill>
                <a:latin typeface="Times New Roman"/>
                <a:cs typeface="Times New Roman"/>
              </a:rPr>
              <a:t>ГИБДД </a:t>
            </a:r>
            <a:r>
              <a:rPr lang="ru-RU" sz="2400" b="1" spc="-150" dirty="0">
                <a:solidFill>
                  <a:srgbClr val="002060"/>
                </a:solidFill>
                <a:latin typeface="Times New Roman"/>
                <a:cs typeface="Times New Roman"/>
              </a:rPr>
              <a:t>ОМВД России</a:t>
            </a:r>
            <a:endParaRPr lang="ru-RU" sz="2400" b="1" spc="-149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14999"/>
              </a:lnSpc>
              <a:defRPr/>
            </a:pPr>
            <a:r>
              <a:rPr lang="ru-RU" sz="2400" b="1" spc="-149" dirty="0">
                <a:solidFill>
                  <a:srgbClr val="002060"/>
                </a:solidFill>
                <a:latin typeface="Times New Roman"/>
                <a:cs typeface="Times New Roman"/>
              </a:rPr>
              <a:t> «</a:t>
            </a:r>
            <a:r>
              <a:rPr lang="ru-RU" sz="2400" b="1" spc="-149" dirty="0" err="1">
                <a:solidFill>
                  <a:srgbClr val="002060"/>
                </a:solidFill>
                <a:latin typeface="Times New Roman"/>
                <a:cs typeface="Times New Roman"/>
              </a:rPr>
              <a:t>Шатковский</a:t>
            </a:r>
            <a:r>
              <a:rPr lang="ru-RU" sz="2400" b="1" spc="-149" dirty="0">
                <a:solidFill>
                  <a:srgbClr val="002060"/>
                </a:solidFill>
                <a:latin typeface="Times New Roman"/>
                <a:cs typeface="Times New Roman"/>
              </a:rPr>
              <a:t>» в вопросах профилактики ДДТТ</a:t>
            </a:r>
            <a:r>
              <a:rPr lang="ru-RU" sz="3200" b="1" spc="-149" dirty="0">
                <a:solidFill>
                  <a:srgbClr val="002060"/>
                </a:solidFill>
                <a:latin typeface="Times New Roman"/>
                <a:cs typeface="Times New Roman"/>
              </a:rPr>
              <a:t>»</a:t>
            </a:r>
            <a:endParaRPr/>
          </a:p>
        </p:txBody>
      </p:sp>
      <p:sp>
        <p:nvSpPr>
          <p:cNvPr id="2" name="Равнобедренный треугольник 1"/>
          <p:cNvSpPr/>
          <p:nvPr/>
        </p:nvSpPr>
        <p:spPr bwMode="auto">
          <a:xfrm rot="10800000">
            <a:off x="0" y="-2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7030A0"/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 bwMode="auto">
          <a:xfrm>
            <a:off x="7236296" y="1699007"/>
            <a:ext cx="1907704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 bwMode="auto">
          <a:xfrm>
            <a:off x="7750029" y="2646441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868268" y="5369776"/>
            <a:ext cx="6753124" cy="64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spc="-150" dirty="0">
                <a:solidFill>
                  <a:srgbClr val="002060"/>
                </a:solidFill>
                <a:latin typeface="Times New Roman"/>
                <a:cs typeface="Times New Roman"/>
              </a:rPr>
              <a:t>Автор:  Петрова Татьяна Алексеевна,  педагог – организатор ,  руководитель отряда ЮИД «Перекресток»  МОУ «</a:t>
            </a:r>
            <a:r>
              <a:rPr lang="ru-RU" b="1" spc="-150" dirty="0" err="1">
                <a:solidFill>
                  <a:srgbClr val="002060"/>
                </a:solidFill>
                <a:latin typeface="Times New Roman"/>
                <a:cs typeface="Times New Roman"/>
              </a:rPr>
              <a:t>Шатковская</a:t>
            </a:r>
            <a:r>
              <a:rPr lang="ru-RU" b="1" spc="-150" dirty="0">
                <a:solidFill>
                  <a:srgbClr val="002060"/>
                </a:solidFill>
                <a:latin typeface="Times New Roman"/>
                <a:cs typeface="Times New Roman"/>
              </a:rPr>
              <a:t> ОШ»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53852" y="1383925"/>
            <a:ext cx="7769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Совещание – семинар с ответственными за ПДДТТ и  руководителями отрядов ЮИД  </a:t>
            </a:r>
            <a:endParaRPr/>
          </a:p>
          <a:p>
            <a:pPr lvl="0" algn="ctr">
              <a:defRPr/>
            </a:pPr>
            <a:r>
              <a:rPr lang="ru-RU" sz="2400" b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Шатковского муниципального округа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-21065" y="6165304"/>
            <a:ext cx="8751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spc="-150">
                <a:solidFill>
                  <a:srgbClr val="002060"/>
                </a:solidFill>
                <a:latin typeface="Times New Roman"/>
                <a:cs typeface="Times New Roman"/>
              </a:rPr>
              <a:t>р. п. Шатки</a:t>
            </a:r>
            <a:endParaRPr/>
          </a:p>
          <a:p>
            <a:pPr algn="ctr">
              <a:defRPr/>
            </a:pPr>
            <a:r>
              <a:rPr lang="ru-RU" b="1" spc="-150">
                <a:solidFill>
                  <a:srgbClr val="002060"/>
                </a:solidFill>
                <a:latin typeface="Times New Roman"/>
                <a:cs typeface="Times New Roman"/>
              </a:rPr>
              <a:t>Апрель, 2024г. </a:t>
            </a:r>
            <a:endParaRPr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1258728" y="242325"/>
            <a:ext cx="69789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Муниципальное общеобразовательное учреждение «Шатковская основная школа» </a:t>
            </a:r>
            <a:endParaRPr/>
          </a:p>
        </p:txBody>
      </p:sp>
      <p:pic>
        <p:nvPicPr>
          <p:cNvPr id="4100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4"/>
          <a:srcRect l="16303" t="2816" r="20614" b="8596"/>
          <a:stretch/>
        </p:blipFill>
        <p:spPr bwMode="auto">
          <a:xfrm>
            <a:off x="74231" y="65021"/>
            <a:ext cx="1245508" cy="12364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776623" y="109428"/>
            <a:ext cx="5931494" cy="7379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2469294" y="928849"/>
            <a:ext cx="5256584" cy="770454"/>
          </a:xfrm>
          <a:prstGeom prst="roundRect">
            <a:avLst>
              <a:gd name="adj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-150">
                <a:ln>
                  <a:noFill/>
                </a:ln>
                <a:solidFill>
                  <a:srgbClr val="002060"/>
                </a:solidFill>
                <a:latin typeface="Times New Roman"/>
                <a:ea typeface="Cambria Math"/>
                <a:cs typeface="Times New Roman"/>
              </a:rPr>
              <a:t>«Самое дорогое у человека – это жизнь!»</a:t>
            </a:r>
            <a:endParaRPr/>
          </a:p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1" spc="-150">
                <a:solidFill>
                  <a:srgbClr val="002060"/>
                </a:solidFill>
                <a:latin typeface="Times New Roman"/>
                <a:ea typeface="Cambria Math"/>
                <a:cs typeface="Times New Roman"/>
              </a:rPr>
              <a:t>                                                       Н.А. Островский</a:t>
            </a:r>
            <a:endParaRPr lang="ru-RU" b="1" i="1" u="none" strike="noStrike" cap="none" spc="-150">
              <a:ln>
                <a:noFill/>
              </a:ln>
              <a:solidFill>
                <a:srgbClr val="002060"/>
              </a:solidFill>
              <a:latin typeface="Times New Roman"/>
              <a:ea typeface="Cambria Math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36178" y="281973"/>
            <a:ext cx="76425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3000" b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АКТУАЛЬНОСТЬ  </a:t>
            </a:r>
            <a:endParaRPr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8"/>
          <a:srcRect l="16303" t="2816" r="20614" b="8596"/>
          <a:stretch/>
        </p:blipFill>
        <p:spPr bwMode="auto">
          <a:xfrm>
            <a:off x="186266" y="109428"/>
            <a:ext cx="1245508" cy="1236437"/>
          </a:xfrm>
          <a:prstGeom prst="rect">
            <a:avLst/>
          </a:prstGeom>
          <a:noFill/>
        </p:spPr>
      </p:pic>
      <p:pic>
        <p:nvPicPr>
          <p:cNvPr id="1026" name="Picture 2" descr="https://sun9-45.userapi.com/s/v1/ig2/L6J4lMhtXdx1EBg4m-68c84_PHrDNQRKfofdx9bm4B74xpSHkJeJ23zlLspP-22SzCUupnOPPQWWZToJ4jRfvLlq.jpg?size=1600x1200&amp;quality=96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5580112" y="1844824"/>
            <a:ext cx="3073528" cy="2305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s://sun9-76.userapi.com/s/v1/ig2/I0K7NgDPK1NRWWL0AcrrKQYD2HGU9uYo19uZq2Z-NsD12XIKuBB2crSG4SxzkqXOlja2CdvLsbTh02hFfHUlru4V.jpg?size=1600x1200&amp;quality=96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5606254" y="4437112"/>
            <a:ext cx="3047385" cy="2229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 bwMode="auto">
          <a:xfrm>
            <a:off x="809107" y="175945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/>
              <a:buChar char="•"/>
              <a:defRPr/>
            </a:pPr>
            <a:r>
              <a:rPr lang="ru-RU" sz="1600">
                <a:latin typeface="Times New Roman"/>
                <a:cs typeface="Times New Roman"/>
              </a:rPr>
              <a:t>Статистические данные о детском травматизме и несчастных случаях свидетельствуют о том, что необходимо более углубленно работать по проблеме обучения школьников правилам дорожного движения. 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sz="1600">
                <a:latin typeface="Times New Roman"/>
                <a:cs typeface="Times New Roman"/>
              </a:rPr>
              <a:t>Образовательному учреждению принадлежит решающая роль не только в изучении правил дорожного движения, но и предупреждение детского дорожно-транспортного травматизма в соответствии с Законом о дорожном движении. 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sz="1600">
                <a:latin typeface="Times New Roman"/>
                <a:cs typeface="Times New Roman"/>
              </a:rPr>
              <a:t>В современном обществе образовательные учреждения находятся в поиске социальных партнеров, с которыми возможен обмен в материальном, информационном, образовательном ресурсном обеспечении в целях формирования здоровой, общественно активной личности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Равнобедренный треугольник 18"/>
          <p:cNvSpPr/>
          <p:nvPr/>
        </p:nvSpPr>
        <p:spPr bwMode="auto">
          <a:xfrm>
            <a:off x="8172400" y="2611516"/>
            <a:ext cx="971599" cy="4246484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 bwMode="auto">
          <a:xfrm rot="10800000">
            <a:off x="0" y="-6"/>
            <a:ext cx="1907704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500518" y="309360"/>
            <a:ext cx="7581926" cy="9361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 bwMode="auto">
          <a:xfrm>
            <a:off x="5509321" y="116632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331640" y="1350365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 bwMode="auto">
          <a:xfrm rot="10800000">
            <a:off x="0" y="-2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051719" y="486733"/>
            <a:ext cx="6336703" cy="5813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Сведения об отряде ЮИД «Перекресток»</a:t>
            </a:r>
            <a:endParaRPr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20666" y="158287"/>
            <a:ext cx="1274763" cy="1238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1" name="TextBox 20"/>
          <p:cNvSpPr txBox="1"/>
          <p:nvPr/>
        </p:nvSpPr>
        <p:spPr bwMode="auto">
          <a:xfrm>
            <a:off x="1393972" y="1544553"/>
            <a:ext cx="7511141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prstClr val="white"/>
                </a:solidFill>
                <a:latin typeface="Times New Roman"/>
                <a:cs typeface="Times New Roman"/>
              </a:rPr>
              <a:t>В сентябре 2009 года в МОУ "Шатковская ОШ" был создан отряд ЮИД "Перекресток". У отряда есть символы и атрибуты: эмблема, бейдж, галстук, пилотка, девиз, речевка и законы. Численность отряда – 18 человек</a:t>
            </a:r>
            <a:endParaRPr lang="ru-RU" sz="1400" b="1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661096" y="2611516"/>
            <a:ext cx="3992200" cy="12003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endParaRPr lang="ru-RU" b="1">
              <a:solidFill>
                <a:prstClr val="white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lang="ru-RU" b="1">
              <a:solidFill>
                <a:prstClr val="white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lang="ru-RU" b="1">
              <a:solidFill>
                <a:prstClr val="white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lang="ru-RU" b="1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395536" y="2525307"/>
            <a:ext cx="3853855" cy="11797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>
                <a:solidFill>
                  <a:prstClr val="white"/>
                </a:solidFill>
                <a:latin typeface="Times New Roman"/>
                <a:cs typeface="Times New Roman"/>
              </a:rPr>
              <a:t>Девиз: «Вместе мы- сила! Вместе мы-класс! ЮИД «Перекресток» приветствует вас!»</a:t>
            </a:r>
            <a:endParaRPr/>
          </a:p>
        </p:txBody>
      </p:sp>
      <p:sp>
        <p:nvSpPr>
          <p:cNvPr id="20" name="Овал 19"/>
          <p:cNvSpPr/>
          <p:nvPr/>
        </p:nvSpPr>
        <p:spPr bwMode="auto">
          <a:xfrm>
            <a:off x="1504160" y="5445223"/>
            <a:ext cx="3903048" cy="129580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>
                <a:solidFill>
                  <a:prstClr val="white"/>
                </a:solidFill>
                <a:latin typeface="Times New Roman"/>
                <a:cs typeface="Times New Roman"/>
              </a:rPr>
              <a:t>Наш закон: «Красный - СТОЙ! Желтый - ЖДИ! Зеленый зажегся-смело ИДИ!»</a:t>
            </a:r>
            <a:endParaRPr/>
          </a:p>
        </p:txBody>
      </p:sp>
      <p:sp>
        <p:nvSpPr>
          <p:cNvPr id="22" name="Овал 21"/>
          <p:cNvSpPr/>
          <p:nvPr/>
        </p:nvSpPr>
        <p:spPr bwMode="auto">
          <a:xfrm>
            <a:off x="758047" y="3881693"/>
            <a:ext cx="3853855" cy="15099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>
                <a:solidFill>
                  <a:prstClr val="white"/>
                </a:solidFill>
                <a:latin typeface="Times New Roman"/>
                <a:cs typeface="Times New Roman"/>
              </a:rPr>
              <a:t>Речевка: </a:t>
            </a:r>
            <a:endParaRPr/>
          </a:p>
          <a:p>
            <a:pPr algn="ctr">
              <a:defRPr/>
            </a:pPr>
            <a:r>
              <a:rPr lang="ru-RU" sz="1400" b="1">
                <a:solidFill>
                  <a:prstClr val="white"/>
                </a:solidFill>
                <a:latin typeface="Times New Roman"/>
                <a:cs typeface="Times New Roman"/>
              </a:rPr>
              <a:t>«Наш отряд поможет всем, кто на дороге не хочет проблем! Главное -вместе! Главное - дружно! Отряду ЮИД равнодушных не нужно!»</a:t>
            </a:r>
            <a:endParaRPr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5478" y="5546178"/>
            <a:ext cx="1243013" cy="12382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146" name="Picture 2" descr="https://sun9-11.userapi.com/impg/K_Sc-YJoKlXTvcC0Q70eWyQsq-NTTHMkbmp3VQ/9bAK0rv9VVk.jpg?size=1600x1200&amp;quality=96&amp;sign=8f55fa087b79343f034fcae1375c06f8&amp;type=album"/>
          <p:cNvPicPr>
            <a:picLocks noChangeAspect="1" noChangeArrowheads="1"/>
          </p:cNvPicPr>
          <p:nvPr/>
        </p:nvPicPr>
        <p:blipFill>
          <a:blip r:embed="rId5" cstate="print"/>
          <a:stretch/>
        </p:blipFill>
        <p:spPr bwMode="auto">
          <a:xfrm>
            <a:off x="5159691" y="2876388"/>
            <a:ext cx="3767039" cy="282528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Равнобедренный треугольник 24"/>
          <p:cNvSpPr/>
          <p:nvPr/>
        </p:nvSpPr>
        <p:spPr bwMode="auto">
          <a:xfrm rot="10800000">
            <a:off x="1548215" y="3499389"/>
            <a:ext cx="2591736" cy="3266102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Равнобедренный треугольник 1"/>
          <p:cNvSpPr/>
          <p:nvPr/>
        </p:nvSpPr>
        <p:spPr bwMode="auto">
          <a:xfrm rot="10800000">
            <a:off x="0" y="-6"/>
            <a:ext cx="1907704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 bwMode="auto">
          <a:xfrm rot="10800000">
            <a:off x="0" y="-2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 bwMode="auto">
          <a:xfrm>
            <a:off x="7188174" y="1656288"/>
            <a:ext cx="1955826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 bwMode="auto">
          <a:xfrm>
            <a:off x="7750029" y="2646441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547664" y="260648"/>
            <a:ext cx="7284482" cy="9361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5311313" y="116632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548216" y="1340768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134120" y="433070"/>
            <a:ext cx="6182296" cy="5476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Сведения об отряде ЮИД «Перекресток»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72901" y="260648"/>
            <a:ext cx="1274763" cy="1238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Прямоугольник 12"/>
          <p:cNvSpPr/>
          <p:nvPr/>
        </p:nvSpPr>
        <p:spPr bwMode="auto">
          <a:xfrm>
            <a:off x="1548216" y="1548222"/>
            <a:ext cx="7128239" cy="173676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u="sng">
              <a:solidFill>
                <a:prstClr val="white"/>
              </a:solidFill>
              <a:latin typeface="Times New Roman"/>
              <a:ea typeface="Times New Roman"/>
            </a:endParaRPr>
          </a:p>
          <a:p>
            <a:pPr algn="ctr">
              <a:defRPr/>
            </a:pPr>
            <a:endParaRPr lang="ru-RU" b="1" u="sng">
              <a:solidFill>
                <a:prstClr val="white"/>
              </a:solidFill>
              <a:latin typeface="Times New Roman"/>
              <a:ea typeface="Times New Roman"/>
            </a:endParaRPr>
          </a:p>
          <a:p>
            <a:pPr algn="ctr">
              <a:defRPr/>
            </a:pPr>
            <a:r>
              <a:rPr lang="ru-RU" b="1" u="sng">
                <a:solidFill>
                  <a:prstClr val="white"/>
                </a:solidFill>
                <a:latin typeface="Times New Roman"/>
                <a:ea typeface="Times New Roman"/>
              </a:rPr>
              <a:t>У отряда ЮИД «Перекресток» МОУ «Шатковская ОШ» есть: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ea typeface="Times New Roman"/>
              </a:rPr>
              <a:t>Приказ о создании отряда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ea typeface="Times New Roman"/>
              </a:rPr>
              <a:t>Положение о деятельности отряда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</a:rPr>
              <a:t>План работы на 2023-2024 учебный год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</a:rPr>
              <a:t>Наличие уголков безопасности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</a:rPr>
              <a:t>Наличие площадки по БДД «Островок безопасности»</a:t>
            </a:r>
            <a:endParaRPr/>
          </a:p>
          <a:p>
            <a:pPr marL="285750" indent="-285750" algn="just">
              <a:buFont typeface="Arial"/>
              <a:buChar char="•"/>
              <a:defRPr/>
            </a:pPr>
            <a:endParaRPr lang="ru-RU">
              <a:solidFill>
                <a:prstClr val="white"/>
              </a:solidFill>
              <a:latin typeface="Times New Roman"/>
            </a:endParaRPr>
          </a:p>
          <a:p>
            <a:pPr marL="285750" indent="-285750" algn="ctr">
              <a:buFont typeface="Arial"/>
              <a:buChar char="•"/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10352" y="5595194"/>
            <a:ext cx="1243013" cy="12382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2681133" y="3468221"/>
            <a:ext cx="5061381" cy="337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 bwMode="auto">
          <a:xfrm rot="10800000">
            <a:off x="0" y="-6"/>
            <a:ext cx="1907704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 bwMode="auto">
          <a:xfrm rot="10800000">
            <a:off x="0" y="-2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 bwMode="auto">
          <a:xfrm>
            <a:off x="7188174" y="1656288"/>
            <a:ext cx="1955826" cy="5168523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 bwMode="auto">
          <a:xfrm>
            <a:off x="7750029" y="2646441"/>
            <a:ext cx="1393971" cy="4221089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547664" y="260648"/>
            <a:ext cx="7284482" cy="9361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5311313" y="116632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548216" y="1340768"/>
            <a:ext cx="3520834" cy="45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134120" y="433070"/>
            <a:ext cx="6182296" cy="5476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7030A0"/>
                </a:solidFill>
                <a:latin typeface="Times New Roman"/>
                <a:cs typeface="Times New Roman"/>
              </a:rPr>
              <a:t>Отряд ЮИД «Перекресток» + отдел ГИБДД ОМВД России «Шатковский» = Безопасность!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72901" y="260648"/>
            <a:ext cx="1274763" cy="12382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Прямоугольник 12"/>
          <p:cNvSpPr/>
          <p:nvPr/>
        </p:nvSpPr>
        <p:spPr bwMode="auto">
          <a:xfrm>
            <a:off x="1548216" y="1548222"/>
            <a:ext cx="7128239" cy="173676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2000" b="1">
                <a:latin typeface="Times New Roman"/>
                <a:ea typeface="Calibri"/>
                <a:cs typeface="Times New Roman"/>
              </a:rPr>
              <a:t>Взаимодействие сотрудников ОГИБДД ОМВД России с школьными отрядами ЮИД – это важная составляющая работы по профилактике дорожно-транспортных происшествий с участием несовершеннолетних </a:t>
            </a:r>
            <a:endParaRPr lang="ru-RU" sz="2000" b="1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8166087" y="706899"/>
            <a:ext cx="939705" cy="93610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6" name="Picture 2" descr="https://sun9-11.userapi.com/impg/MX_gOPMW3E0C-47ckYyfVv78AIk6HBk2ixNiBw/znV1Q1qtJl8.jpg?size=2560x1920&amp;quality=95&amp;sign=b0b41c4331420858b57ad78bd08db2e9&amp;type=album"/>
          <p:cNvPicPr>
            <a:picLocks noChangeAspect="1" noChangeArrowheads="1"/>
          </p:cNvPicPr>
          <p:nvPr/>
        </p:nvPicPr>
        <p:blipFill>
          <a:blip r:embed="rId5" cstate="print"/>
          <a:stretch/>
        </p:blipFill>
        <p:spPr bwMode="auto">
          <a:xfrm>
            <a:off x="953852" y="3631634"/>
            <a:ext cx="3690682" cy="2768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 t="16811" b="38730"/>
          <a:stretch/>
        </p:blipFill>
        <p:spPr bwMode="auto">
          <a:xfrm>
            <a:off x="5112335" y="3602846"/>
            <a:ext cx="3538510" cy="279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92920" y="333636"/>
            <a:ext cx="55971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Теоретическая</a:t>
            </a: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98945" y="1684933"/>
            <a:ext cx="7012780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Организация сотрудниками  отдела ГИБДД  ОМВД России «Шатковский» профилактических бесед для учащихся МОУ «Шатковская ОШ» по безопасности дорожного движения</a:t>
            </a:r>
            <a:endParaRPr/>
          </a:p>
        </p:txBody>
      </p:sp>
      <p:pic>
        <p:nvPicPr>
          <p:cNvPr id="2052" name="Picture 4" descr="https://sun9-1.userapi.com/impg/t7lU8FK56HyEZsNM1F4fMUeBUznZzyTXPKDZTg/P8TdRDw9iAE.jpg?size=1600x1066&amp;quality=95&amp;sign=89518fa5424c213fe8d0603ad9e5916f&amp;type=album"/>
          <p:cNvPicPr>
            <a:picLocks noChangeAspect="1" noChangeArrowheads="1"/>
          </p:cNvPicPr>
          <p:nvPr/>
        </p:nvPicPr>
        <p:blipFill>
          <a:blip r:embed="rId9"/>
          <a:srcRect l="13610" t="-1648" r="13610" b="18759"/>
          <a:stretch/>
        </p:blipFill>
        <p:spPr bwMode="auto">
          <a:xfrm>
            <a:off x="5076056" y="3086128"/>
            <a:ext cx="3559429" cy="270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s://sun9-55.userapi.com/impg/SLuRVKAMXsnUlBxSuHRUUiDxLVXD6Jbp6gYrjw/Z_3XE41giZA.jpg?size=2560x1920&amp;quality=95&amp;sign=e7794740c16ce154e89d322d12065bd9&amp;type=album"/>
          <p:cNvPicPr>
            <a:picLocks noChangeAspect="1" noChangeArrowheads="1"/>
          </p:cNvPicPr>
          <p:nvPr/>
        </p:nvPicPr>
        <p:blipFill>
          <a:blip r:embed="rId10"/>
          <a:srcRect l="11530" t="25101" r="9200" b="10147"/>
          <a:stretch/>
        </p:blipFill>
        <p:spPr bwMode="auto">
          <a:xfrm>
            <a:off x="893754" y="3183073"/>
            <a:ext cx="3910892" cy="2628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92920" y="333636"/>
            <a:ext cx="55971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Теоретическая</a:t>
            </a: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20813" y="1383029"/>
            <a:ext cx="7012780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Организация сотрудниками отдела ГИБДД  ОМВД России «Шатковский» занятий для учащихся начальной школы.      </a:t>
            </a:r>
            <a:endParaRPr/>
          </a:p>
          <a:p>
            <a:pPr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         Обучающее занятие «Пешеход и пешеходный переход»</a:t>
            </a:r>
            <a:endParaRPr/>
          </a:p>
        </p:txBody>
      </p:sp>
      <p:pic>
        <p:nvPicPr>
          <p:cNvPr id="7170" name="Picture 2" descr="https://sun9-21.userapi.com/impg/XCgcSCYevcJitaSn6QyotOttG_ZRP69A00-34Q/G7tIHqf5KM8.jpg?size=1600x1200&amp;quality=96&amp;sign=8993489ad3214214b7e5453910faa3bb&amp;type=album"/>
          <p:cNvPicPr>
            <a:picLocks noChangeAspect="1" noChangeArrowheads="1"/>
          </p:cNvPicPr>
          <p:nvPr/>
        </p:nvPicPr>
        <p:blipFill>
          <a:blip r:embed="rId9" cstate="print"/>
          <a:srcRect l="11501" t="11913" r="8483"/>
          <a:stretch/>
        </p:blipFill>
        <p:spPr bwMode="auto">
          <a:xfrm>
            <a:off x="550553" y="2780928"/>
            <a:ext cx="4148488" cy="3425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https://sun9-3.userapi.com/impg/fUISt0KP_DM3MHSbAaCSPPlzNacj_X4fSor95g/g51XMI7qg7w.jpg?size=1600x1200&amp;quality=96&amp;sign=dd17e55d67bffd7eea18f46d79244079&amp;type=album"/>
          <p:cNvPicPr>
            <a:picLocks noChangeAspect="1" noChangeArrowheads="1"/>
          </p:cNvPicPr>
          <p:nvPr/>
        </p:nvPicPr>
        <p:blipFill>
          <a:blip r:embed="rId10"/>
          <a:srcRect l="14899" t="12717" r="9135"/>
          <a:stretch/>
        </p:blipFill>
        <p:spPr bwMode="auto">
          <a:xfrm>
            <a:off x="4772142" y="2755384"/>
            <a:ext cx="4004461" cy="3450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20812" y="1383029"/>
            <a:ext cx="7265221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 </a:t>
            </a:r>
            <a:r>
              <a:rPr lang="ru-RU" b="1">
                <a:latin typeface="Times New Roman"/>
                <a:cs typeface="Times New Roman"/>
              </a:rPr>
              <a:t>Совместно с сотрудниками отдела ГИБДД ОМВД России по Шатковскому округу Д.В. Каравашкиным и М.А. Москаевой приняли участие в акции «Единый день безопасности велосипедиста» в рамках информационно-пропагандистской кампании «Безопасный велосипед»</a:t>
            </a:r>
            <a:endParaRPr/>
          </a:p>
        </p:txBody>
      </p:sp>
      <p:pic>
        <p:nvPicPr>
          <p:cNvPr id="1026" name="Picture 2" descr="C:\Users\Татьяна\Desktop\qxEiXYQ38oQ.jpg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763632" y="3118576"/>
            <a:ext cx="3927872" cy="2968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Татьяна\Desktop\9s5VJNPikeQ.jpg"/>
          <p:cNvPicPr>
            <a:picLocks noChangeAspect="1" noChangeArrowheads="1"/>
          </p:cNvPicPr>
          <p:nvPr/>
        </p:nvPicPr>
        <p:blipFill>
          <a:blip r:embed="rId10" cstate="print"/>
          <a:srcRect l="14850" b="8637"/>
          <a:stretch/>
        </p:blipFill>
        <p:spPr bwMode="auto">
          <a:xfrm>
            <a:off x="4772142" y="3118576"/>
            <a:ext cx="3913892" cy="2944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670637" y="154199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1702605" y="361258"/>
            <a:ext cx="5869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 lang="ru-RU" sz="3200"/>
          </a:p>
        </p:txBody>
      </p:sp>
      <p:pic>
        <p:nvPicPr>
          <p:cNvPr id="8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7"/>
          <a:srcRect l="16303" t="2816" r="20614" b="8596"/>
          <a:stretch/>
        </p:blipFill>
        <p:spPr bwMode="auto">
          <a:xfrm>
            <a:off x="199358" y="154199"/>
            <a:ext cx="1245508" cy="1236437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Прямоугольник 12"/>
          <p:cNvSpPr/>
          <p:nvPr/>
        </p:nvSpPr>
        <p:spPr bwMode="auto">
          <a:xfrm>
            <a:off x="1444866" y="1556792"/>
            <a:ext cx="680260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Отряд ЮИД «Перекресток» МОУ «Шатковская ОШ» совместно с сотрудником отдела ГИБДД ОМВД Москаевой М.А. проводят  акцию "Ребёнок - главный пассажир!"</a:t>
            </a:r>
            <a:endParaRPr/>
          </a:p>
        </p:txBody>
      </p:sp>
      <p:pic>
        <p:nvPicPr>
          <p:cNvPr id="4098" name="Picture 2" descr="https://sun9-52.userapi.com/impg/N_vQ8eRcI11Xn5MbHUxBuwDBItHQ_AcaboftaQ/hmefrV5bDMw.jpg?size=1600x1200&amp;quality=95&amp;sign=3f1dee50d85657f0d4d2c21ee029929b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710406" y="2860900"/>
            <a:ext cx="3927004" cy="2945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ttps://sun9-77.userapi.com/impg/5FcHrcK5UH7a8DfD53elkEoGhtqsJbocOb2ykQ/Pp4kzd5OIdk.jpg?size=1280x960&amp;quality=95&amp;sign=595ea69eb2de9eb98f67962db5347e7b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4741175" y="2866212"/>
            <a:ext cx="3919922" cy="2939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20813" y="1383029"/>
            <a:ext cx="7012780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Госавтоинспекция Нижегородской области совместно с Министерством образования, науки и молодежной политики организовала информационно-профилактическое мероприятие «Зимние каникулы», в котором принял участие отряд ЮИД «Перекресток».  Акция «Полицейский Дед Мороз»</a:t>
            </a:r>
            <a:endParaRPr/>
          </a:p>
        </p:txBody>
      </p:sp>
      <p:pic>
        <p:nvPicPr>
          <p:cNvPr id="3074" name="Picture 2" descr="https://sun9-11.userapi.com/impg/K_Sc-YJoKlXTvcC0Q70eWyQsq-NTTHMkbmp3VQ/9bAK0rv9VVk.jpg?size=1600x1200&amp;quality=96&amp;sign=8f55fa087b79343f034fcae1375c06f8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361073" y="3009785"/>
            <a:ext cx="4303370" cy="3227528"/>
          </a:xfrm>
          <a:prstGeom prst="rect">
            <a:avLst/>
          </a:prstGeom>
          <a:noFill/>
        </p:spPr>
      </p:pic>
      <p:pic>
        <p:nvPicPr>
          <p:cNvPr id="3076" name="Picture 4" descr="https://sun9-19.userapi.com/impg/a1A9vPVV9m9GH4v7HuBmEB7WHs7DEZqVz_IbRQ/ob_qWUPKuUI.jpg?size=1600x1200&amp;quality=96&amp;sign=8618f795f66519d4eab58e942b725d0c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4706399" y="3019342"/>
            <a:ext cx="4277884" cy="32084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20813" y="1584957"/>
            <a:ext cx="6758921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latin typeface="Times New Roman"/>
                <a:cs typeface="Times New Roman"/>
              </a:rPr>
              <a:t>Организация  акции для ребят начальной школы  «Повторяем ПДД», в рамках Дня рождения ЮИД. Акция направлена на предупреждение дорожно-транспортных происшествий с участием детей и подростков</a:t>
            </a:r>
            <a:endParaRPr/>
          </a:p>
        </p:txBody>
      </p:sp>
      <p:pic>
        <p:nvPicPr>
          <p:cNvPr id="9220" name="Picture 4" descr="https://sun9-17.userapi.com/impg/RE3pGTEPMa-Nqsnxc-jxFA9pc-jtef_T0EkTOw/F1_c3KPZwus.jpg?size=2560x1920&amp;quality=95&amp;sign=8add842137b89c2e125ff10d579c86b1&amp;type=album"/>
          <p:cNvPicPr>
            <a:picLocks noChangeAspect="1" noChangeArrowheads="1"/>
          </p:cNvPicPr>
          <p:nvPr/>
        </p:nvPicPr>
        <p:blipFill>
          <a:blip r:embed="rId9" cstate="print"/>
          <a:srcRect l="16531" t="22034"/>
          <a:stretch/>
        </p:blipFill>
        <p:spPr bwMode="auto">
          <a:xfrm>
            <a:off x="323528" y="3272589"/>
            <a:ext cx="4301825" cy="3013648"/>
          </a:xfrm>
          <a:prstGeom prst="rect">
            <a:avLst/>
          </a:prstGeom>
          <a:noFill/>
        </p:spPr>
      </p:pic>
      <p:pic>
        <p:nvPicPr>
          <p:cNvPr id="9222" name="Picture 6" descr="https://sun9-78.userapi.com/impg/TkacTYgEfWsm1ZYO0CS5Oa6HM4EkbEs19Oe1-g/j6sMsho4kmc.jpg?size=2560x1920&amp;quality=95&amp;sign=6072d8c1f2006125025f8eee1849b60c&amp;type=album"/>
          <p:cNvPicPr>
            <a:picLocks noChangeAspect="1" noChangeArrowheads="1"/>
          </p:cNvPicPr>
          <p:nvPr/>
        </p:nvPicPr>
        <p:blipFill>
          <a:blip r:embed="rId10"/>
          <a:srcRect t="19276" r="12150" b="4712"/>
          <a:stretch/>
        </p:blipFill>
        <p:spPr bwMode="auto">
          <a:xfrm>
            <a:off x="4772142" y="3272589"/>
            <a:ext cx="4188978" cy="301364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388829" y="1351039"/>
            <a:ext cx="7087574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Активисты отряда ЮИД "Перекресток« Шатковской основной школы совместно с сотрудником отдела ГИБДД ОМВД России по Шатковскому округу Москаевой Марией Анатольевной организовали для ребят мероприятие "Рождественская елка безопасности"</a:t>
            </a:r>
            <a:endParaRPr/>
          </a:p>
        </p:txBody>
      </p:sp>
      <p:pic>
        <p:nvPicPr>
          <p:cNvPr id="3074" name="Picture 2" descr="C:\Users\Татьяна\Desktop\TjM_PqBmGL8.jpg"/>
          <p:cNvPicPr>
            <a:picLocks noChangeAspect="1" noChangeArrowheads="1"/>
          </p:cNvPicPr>
          <p:nvPr/>
        </p:nvPicPr>
        <p:blipFill>
          <a:blip r:embed="rId9"/>
          <a:srcRect l="8025" t="13176" r="41741"/>
          <a:stretch/>
        </p:blipFill>
        <p:spPr bwMode="auto">
          <a:xfrm>
            <a:off x="539552" y="3169934"/>
            <a:ext cx="4012666" cy="3126393"/>
          </a:xfrm>
          <a:prstGeom prst="rect">
            <a:avLst/>
          </a:prstGeom>
          <a:noFill/>
        </p:spPr>
      </p:pic>
      <p:pic>
        <p:nvPicPr>
          <p:cNvPr id="3075" name="Picture 3" descr="C:\Users\Татьяна\Desktop\рождественская елка безопасности.jp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4691504" y="3169934"/>
            <a:ext cx="4065978" cy="31519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5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44866" y="1412397"/>
            <a:ext cx="7087574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Проведение совместной акции </a:t>
            </a:r>
            <a:endParaRPr/>
          </a:p>
          <a:p>
            <a:pPr algn="ctr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«Движение – жизнь, когда по правилам»</a:t>
            </a:r>
            <a:endParaRPr/>
          </a:p>
        </p:txBody>
      </p:sp>
      <p:pic>
        <p:nvPicPr>
          <p:cNvPr id="4098" name="Picture 2" descr="C:\Users\Татьяна\Desktop\акция Движение жизнь.jpg"/>
          <p:cNvPicPr>
            <a:picLocks noChangeAspect="1" noChangeArrowheads="1"/>
          </p:cNvPicPr>
          <p:nvPr/>
        </p:nvPicPr>
        <p:blipFill>
          <a:blip r:embed="rId8"/>
          <a:srcRect l="15914" t="-9870" b="9870"/>
          <a:stretch/>
        </p:blipFill>
        <p:spPr bwMode="auto">
          <a:xfrm>
            <a:off x="323528" y="2270952"/>
            <a:ext cx="4154712" cy="3705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Users\Татьяна\Desktop\9RjzDz4KRu0.jpg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4483510" y="2621489"/>
            <a:ext cx="4476336" cy="335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616493" y="1397695"/>
            <a:ext cx="7087574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 Всероссийская неделя безопасности. </a:t>
            </a:r>
            <a:endParaRPr/>
          </a:p>
          <a:p>
            <a:pPr algn="ctr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Профилактическая  беседа "Правила езды на велосипеде" </a:t>
            </a:r>
            <a:endParaRPr/>
          </a:p>
        </p:txBody>
      </p:sp>
      <p:pic>
        <p:nvPicPr>
          <p:cNvPr id="5122" name="Picture 2" descr="C:\Users\Татьяна\Desktop\всероссийская неделя безопасности Я знаю пдд.jpg"/>
          <p:cNvPicPr>
            <a:picLocks noChangeAspect="1" noChangeArrowheads="1"/>
          </p:cNvPicPr>
          <p:nvPr/>
        </p:nvPicPr>
        <p:blipFill>
          <a:blip r:embed="rId9"/>
          <a:srcRect l="10726" r="35837"/>
          <a:stretch/>
        </p:blipFill>
        <p:spPr bwMode="auto">
          <a:xfrm>
            <a:off x="681200" y="2681414"/>
            <a:ext cx="4023196" cy="3393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Татьяна\Desktop\-P0EfXASEvc.jpg"/>
          <p:cNvPicPr>
            <a:picLocks noChangeAspect="1" noChangeArrowheads="1"/>
          </p:cNvPicPr>
          <p:nvPr/>
        </p:nvPicPr>
        <p:blipFill>
          <a:blip r:embed="rId10"/>
          <a:srcRect t="12895" r="22825"/>
          <a:stretch/>
        </p:blipFill>
        <p:spPr bwMode="auto">
          <a:xfrm>
            <a:off x="4849569" y="2688271"/>
            <a:ext cx="3993033" cy="3380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331640" y="1475361"/>
            <a:ext cx="7372427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В целях снижения аварийности в темное время суток, популяризации использования пешеходами световозвращающих элементов на территории Нижегородской области проходит информационно-пропагандистское мероприятие «Засветись»</a:t>
            </a:r>
            <a:endParaRPr/>
          </a:p>
        </p:txBody>
      </p:sp>
      <p:pic>
        <p:nvPicPr>
          <p:cNvPr id="3075" name="Picture 3" descr="C:\Users\Татьяна\Desktop\o2iSzoEG8Po.jpg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539552" y="2996952"/>
            <a:ext cx="3913777" cy="293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Татьяна\Desktop\акция засветись.jpg"/>
          <p:cNvPicPr>
            <a:picLocks noChangeAspect="1" noChangeArrowheads="1"/>
          </p:cNvPicPr>
          <p:nvPr/>
        </p:nvPicPr>
        <p:blipFill>
          <a:blip r:embed="rId10" cstate="print"/>
          <a:stretch/>
        </p:blipFill>
        <p:spPr bwMode="auto">
          <a:xfrm>
            <a:off x="4706762" y="2980871"/>
            <a:ext cx="3931030" cy="29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616493" y="1475361"/>
            <a:ext cx="6859910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                                Безопасность в каникулы</a:t>
            </a:r>
            <a:endParaRPr/>
          </a:p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Сотрудничество между отрядом юных инспекторов и ГИБДД способствует повышению уровня безопасности на дорогах и формированию ответственного отношения к правилам дорожного движения среди молодежи</a:t>
            </a:r>
            <a:endParaRPr/>
          </a:p>
          <a:p>
            <a:pPr algn="just">
              <a:defRPr/>
            </a:pPr>
            <a:endParaRPr lang="ru-RU" b="1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pic>
        <p:nvPicPr>
          <p:cNvPr id="6150" name="Picture 6" descr="C:\Users\Татьяна\Desktop\Акция Соблюдай ПДД каникулы.jpg"/>
          <p:cNvPicPr>
            <a:picLocks noChangeAspect="1" noChangeArrowheads="1"/>
          </p:cNvPicPr>
          <p:nvPr/>
        </p:nvPicPr>
        <p:blipFill>
          <a:blip r:embed="rId9"/>
          <a:srcRect l="14408" t="31373" r="11560" b="30168"/>
          <a:stretch/>
        </p:blipFill>
        <p:spPr bwMode="auto">
          <a:xfrm>
            <a:off x="965992" y="3476629"/>
            <a:ext cx="7577723" cy="29523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616493" y="1475361"/>
            <a:ext cx="7087574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Встреча с Аникиной Ириной Михайловной, заместителем начальника отдела пропаганды и организационно-аналитической работы УГИБДД ГУ МВД России по Нижегородской области и руководителем регионального пресс-центра ЮИД Нижегородской области Погребняк Сергеем Фёдоровичем</a:t>
            </a:r>
            <a:endParaRPr/>
          </a:p>
        </p:txBody>
      </p:sp>
      <p:pic>
        <p:nvPicPr>
          <p:cNvPr id="1026" name="Picture 2" descr="C:\Users\Татьяна\Desktop\встреча с погребняком.jpg"/>
          <p:cNvPicPr>
            <a:picLocks noChangeAspect="1" noChangeArrowheads="1"/>
          </p:cNvPicPr>
          <p:nvPr/>
        </p:nvPicPr>
        <p:blipFill>
          <a:blip r:embed="rId9"/>
          <a:srcRect l="12852" t="4009" r="22888"/>
          <a:stretch/>
        </p:blipFill>
        <p:spPr bwMode="auto">
          <a:xfrm>
            <a:off x="467544" y="3356992"/>
            <a:ext cx="4500355" cy="303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Татьяна\Desktop\JX__AjR3q5w.jpg"/>
          <p:cNvPicPr>
            <a:picLocks noChangeAspect="1" noChangeArrowheads="1"/>
          </p:cNvPicPr>
          <p:nvPr/>
        </p:nvPicPr>
        <p:blipFill>
          <a:blip r:embed="rId10"/>
          <a:srcRect l="28865" t="6413" r="22614"/>
          <a:stretch/>
        </p:blipFill>
        <p:spPr bwMode="auto">
          <a:xfrm>
            <a:off x="5187485" y="3353315"/>
            <a:ext cx="3485360" cy="303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331640" y="1475361"/>
            <a:ext cx="7372427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В преддверии Дня защитника Отечества активисты первичного отделения Движение Первых и отряда ЮИД "Перекресток" Шатковской основной школы совместно со старшим инспектором ДПС ГИБДД отдела МВД России "Шатковский" Волковым Павлом Александровичем провели акцию "Хороший водитель - настоящий защитник"</a:t>
            </a:r>
            <a:endParaRPr/>
          </a:p>
        </p:txBody>
      </p:sp>
      <p:pic>
        <p:nvPicPr>
          <p:cNvPr id="4098" name="Picture 2" descr="C:\Users\Татьяна\Desktop\23 февраля.jpg"/>
          <p:cNvPicPr>
            <a:picLocks noChangeAspect="1" noChangeArrowheads="1"/>
          </p:cNvPicPr>
          <p:nvPr/>
        </p:nvPicPr>
        <p:blipFill>
          <a:blip r:embed="rId9" cstate="print"/>
          <a:stretch/>
        </p:blipFill>
        <p:spPr bwMode="auto">
          <a:xfrm>
            <a:off x="822112" y="3373405"/>
            <a:ext cx="3656918" cy="274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Татьяна\Desktop\2tVjj4aCRJQ.jpg"/>
          <p:cNvPicPr>
            <a:picLocks noChangeAspect="1" noChangeArrowheads="1"/>
          </p:cNvPicPr>
          <p:nvPr/>
        </p:nvPicPr>
        <p:blipFill>
          <a:blip r:embed="rId10" cstate="print"/>
          <a:stretch/>
        </p:blipFill>
        <p:spPr bwMode="auto">
          <a:xfrm>
            <a:off x="4803995" y="3361787"/>
            <a:ext cx="3672408" cy="27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331640" y="1475361"/>
            <a:ext cx="7372427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В преддверии 8 Марта активисты отряда ЮИД "Перекресток" Шатковской основной школы совместно с сотрудниками ГИБДД ОМВД России «Шатковский» провели акцию «Цветы для автоледи"</a:t>
            </a:r>
            <a:endParaRPr/>
          </a:p>
        </p:txBody>
      </p:sp>
      <p:pic>
        <p:nvPicPr>
          <p:cNvPr id="5122" name="Picture 2" descr="C:\Users\Татьяна\Desktop\Акция Цветы для автоледи.jpg"/>
          <p:cNvPicPr>
            <a:picLocks noChangeAspect="1" noChangeArrowheads="1"/>
          </p:cNvPicPr>
          <p:nvPr/>
        </p:nvPicPr>
        <p:blipFill>
          <a:blip r:embed="rId9" cstate="print"/>
          <a:srcRect l="37211" t="15716" r="7084" b="16289"/>
          <a:stretch/>
        </p:blipFill>
        <p:spPr bwMode="auto">
          <a:xfrm>
            <a:off x="993953" y="3103208"/>
            <a:ext cx="3602986" cy="3259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Татьяна\Desktop\0P8LE9KVpmM.jpg"/>
          <p:cNvPicPr>
            <a:picLocks noChangeAspect="1" noChangeArrowheads="1"/>
          </p:cNvPicPr>
          <p:nvPr/>
        </p:nvPicPr>
        <p:blipFill>
          <a:blip r:embed="rId10"/>
          <a:srcRect t="50" r="20760" b="1"/>
          <a:stretch/>
        </p:blipFill>
        <p:spPr bwMode="auto">
          <a:xfrm>
            <a:off x="4758524" y="3103208"/>
            <a:ext cx="3486502" cy="3259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65992" y="1475361"/>
            <a:ext cx="7738075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Организация профилактического мероприятия при участии  родительского дорожного патруля, которое проводилось с целью снижения уровня детского дорожно-транспортного травматизма через привлечение внимания родительской общественности к профилактической работе среди несовершеннолетних   </a:t>
            </a:r>
            <a:endParaRPr/>
          </a:p>
        </p:txBody>
      </p:sp>
      <p:pic>
        <p:nvPicPr>
          <p:cNvPr id="6146" name="Picture 2" descr="https://sun9-19.userapi.com/impg/2qGbr-ylvIe9MXbcYk7d9yJxKaOUp7IasZHG7A/ggNol32FjWo.jpg?size=925x720&amp;quality=96&amp;sign=a561792d5679f6b88a93ce0842824136&amp;type=album"/>
          <p:cNvPicPr>
            <a:picLocks noChangeAspect="1" noChangeArrowheads="1"/>
          </p:cNvPicPr>
          <p:nvPr/>
        </p:nvPicPr>
        <p:blipFill>
          <a:blip r:embed="rId9" cstate="print"/>
          <a:stretch/>
        </p:blipFill>
        <p:spPr bwMode="auto">
          <a:xfrm>
            <a:off x="823651" y="3356904"/>
            <a:ext cx="3752912" cy="2921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Татьяна\Desktop\работа с родительским патрулем.jp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4708001" y="3356904"/>
            <a:ext cx="3894913" cy="292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65992" y="1475361"/>
            <a:ext cx="7738075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Информационно - пропагандистская акция "Береги пешехода Специализированные группы из числа сотрудников ОВД, представители Общественного Совета при ОВД, представители "родительского патруля», разъясняют пешеходам о роли светоотражающих элементов на одежде в темное время суток   </a:t>
            </a:r>
            <a:endParaRPr/>
          </a:p>
        </p:txBody>
      </p:sp>
      <p:pic>
        <p:nvPicPr>
          <p:cNvPr id="7172" name="Picture 4" descr="https://sun9-36.userapi.com/impg/6vHrhMfBbKwXZNMkKNRQFy9OP3PJhh4bFjxgmA/R6RmFK9cVrE.jpg?size=807x364&amp;quality=95&amp;sign=179e8a5af21a504edcb4a7b70ac3f083&amp;c_uniq_tag=P3gJEFJ-njwYQh1kSLhYSsRL8E9F3p-rDXU7q0yaexE&amp;type=album"/>
          <p:cNvPicPr>
            <a:picLocks noChangeAspect="1" noChangeArrowheads="1"/>
          </p:cNvPicPr>
          <p:nvPr/>
        </p:nvPicPr>
        <p:blipFill>
          <a:blip r:embed="rId9"/>
          <a:srcRect l="42866" r="6117"/>
          <a:stretch/>
        </p:blipFill>
        <p:spPr bwMode="auto">
          <a:xfrm>
            <a:off x="5076056" y="3333630"/>
            <a:ext cx="3544926" cy="313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https://sun9-78.userapi.com/impg/ROzZonPkmY6k1uzii6lEHSjCilwjhKSI52HZXQ/WH3vDjimVXs.jpg?size=807x605&amp;quality=95&amp;sign=5bb7b3c3cf70abc35f61473be413511f&amp;c_uniq_tag=7jvGmzr5QF_UEZikLBcLFArYyizOEubhEGangNrsWPo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586128" y="3333630"/>
            <a:ext cx="4172492" cy="3128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1862653" y="333636"/>
            <a:ext cx="565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Практическая деятельность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44866" y="1475361"/>
            <a:ext cx="7259201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Совместное участие сотрудников отдела ГИБДД ОМВД и активистов отряда ЮИД во Всероссийском форуме юных инспекторов движения «Я выбираю ЮИД», который проходил в дистанционном формате</a:t>
            </a:r>
            <a:endParaRPr/>
          </a:p>
        </p:txBody>
      </p:sp>
      <p:pic>
        <p:nvPicPr>
          <p:cNvPr id="2050" name="Picture 2" descr="C:\Users\Татьяна\Desktop\8oVROHescs0.jpg"/>
          <p:cNvPicPr>
            <a:picLocks noChangeAspect="1" noChangeArrowheads="1"/>
          </p:cNvPicPr>
          <p:nvPr/>
        </p:nvPicPr>
        <p:blipFill>
          <a:blip r:embed="rId9"/>
          <a:srcRect l="25684" t="7269" r="15539" b="16367"/>
          <a:stretch/>
        </p:blipFill>
        <p:spPr bwMode="auto">
          <a:xfrm>
            <a:off x="467544" y="2964567"/>
            <a:ext cx="5374623" cy="3491274"/>
          </a:xfrm>
          <a:prstGeom prst="rect">
            <a:avLst/>
          </a:prstGeom>
          <a:noFill/>
        </p:spPr>
      </p:pic>
      <p:pic>
        <p:nvPicPr>
          <p:cNvPr id="2051" name="Picture 3" descr="C:\Users\Татьяна\Desktop\Qg5fqqWlog0.jp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5939998" y="2775438"/>
            <a:ext cx="2737922" cy="38695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2129457" y="333636"/>
            <a:ext cx="5124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Творческая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20813" y="1383029"/>
            <a:ext cx="7012780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>
                <a:solidFill>
                  <a:srgbClr val="000000"/>
                </a:solidFill>
                <a:latin typeface="-apple-system"/>
              </a:rPr>
              <a:t> </a:t>
            </a: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Участие в районном этапе творческого конкурса "Полицейский дядя Степа" среди несовершеннолетних жителей Нижегородской области</a:t>
            </a:r>
            <a:endParaRPr/>
          </a:p>
        </p:txBody>
      </p:sp>
      <p:pic>
        <p:nvPicPr>
          <p:cNvPr id="8194" name="Picture 2" descr="https://sun9-73.userapi.com/impg/u6mkltSvePliwFgrkHMcvoddnNLK6fEGgFsrbw/hqFCxTKZteg.jpg?size=1200x1600&amp;quality=95&amp;sign=90120a2a605582425ba884f3ca144f56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1187624" y="2708920"/>
            <a:ext cx="2651950" cy="3535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https://sun9-29.userapi.com/impg/gWHC0aa-9mFHKMQZeTiDKyR6jnp6iyrYWs9NVQ/uBYksITZepA.jpg?size=807x605&amp;quality=96&amp;sign=39a11496498e69f9e0353809f544d389&amp;c_uniq_tag=lQqnuzAON7k9LF2_WlHzlQARIQKRWaK72yRg0U9JhbQ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4087076" y="2708920"/>
            <a:ext cx="4716526" cy="3535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2129457" y="333636"/>
            <a:ext cx="5124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3200" b="1">
                <a:solidFill>
                  <a:prstClr val="white"/>
                </a:solidFill>
                <a:latin typeface="Times New Roman"/>
                <a:cs typeface="Times New Roman"/>
              </a:rPr>
              <a:t>Творческая деятельность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20813" y="1383029"/>
            <a:ext cx="7012780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>
                <a:solidFill>
                  <a:srgbClr val="000000"/>
                </a:solidFill>
                <a:latin typeface="-apple-system"/>
              </a:rPr>
              <a:t>       </a:t>
            </a: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Конкурс видеопоздравлений «С Днем рождения, ЮИД»</a:t>
            </a:r>
            <a:endParaRPr/>
          </a:p>
        </p:txBody>
      </p:sp>
      <p:pic>
        <p:nvPicPr>
          <p:cNvPr id="14" name="Рисунок 13"/>
          <p:cNvPicPr/>
          <p:nvPr/>
        </p:nvPicPr>
        <p:blipFill>
          <a:blip r:embed="rId9"/>
          <a:srcRect l="25897" t="50769" r="37692" b="12763"/>
          <a:stretch/>
        </p:blipFill>
        <p:spPr bwMode="auto">
          <a:xfrm>
            <a:off x="822112" y="2121693"/>
            <a:ext cx="4341440" cy="2600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3923928" y="3938297"/>
            <a:ext cx="4509665" cy="2512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2317304" y="333636"/>
            <a:ext cx="47484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4400" b="1">
                <a:solidFill>
                  <a:prstClr val="white"/>
                </a:solidFill>
                <a:latin typeface="Times New Roman"/>
                <a:cs typeface="Times New Roman"/>
              </a:rPr>
              <a:t>Мы поздравляем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20813" y="1584957"/>
            <a:ext cx="6758921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Сотрудничество с первичным отделением Российского Движения . Участие в акции «Российский детский Дед Мороз»</a:t>
            </a:r>
            <a:endParaRPr/>
          </a:p>
        </p:txBody>
      </p:sp>
      <p:pic>
        <p:nvPicPr>
          <p:cNvPr id="2050" name="Picture 2" descr="C:\Users\Татьяна\Desktop\российский детский дед мороз.jpg"/>
          <p:cNvPicPr>
            <a:picLocks noChangeAspect="1" noChangeArrowheads="1"/>
          </p:cNvPicPr>
          <p:nvPr/>
        </p:nvPicPr>
        <p:blipFill>
          <a:blip r:embed="rId9"/>
          <a:srcRect t="13334"/>
          <a:stretch/>
        </p:blipFill>
        <p:spPr bwMode="auto">
          <a:xfrm>
            <a:off x="648805" y="2953022"/>
            <a:ext cx="3977351" cy="2880320"/>
          </a:xfrm>
          <a:prstGeom prst="rect">
            <a:avLst/>
          </a:prstGeom>
          <a:noFill/>
        </p:spPr>
      </p:pic>
      <p:pic>
        <p:nvPicPr>
          <p:cNvPr id="2052" name="Picture 4" descr="https://sun9-51.userapi.com/impg/6lwMJ5JGAkiRTRbclYoO2CFP1vT7nhUSMO9DJw/R4LQuALqwI0.jpg?size=2560x1154&amp;quality=95&amp;sign=fd0ccdd0bd3430d529b0662159a61d97&amp;type=album"/>
          <p:cNvPicPr>
            <a:picLocks noChangeAspect="1" noChangeArrowheads="1"/>
          </p:cNvPicPr>
          <p:nvPr/>
        </p:nvPicPr>
        <p:blipFill>
          <a:blip r:embed="rId10" cstate="print"/>
          <a:srcRect l="12907" r="22158"/>
          <a:stretch/>
        </p:blipFill>
        <p:spPr bwMode="auto">
          <a:xfrm>
            <a:off x="4758524" y="2953022"/>
            <a:ext cx="4149137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1" y="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6"/>
          <a:srcRect l="16303" t="2816" r="20614" b="8596"/>
          <a:stretch/>
        </p:blipFill>
        <p:spPr bwMode="auto">
          <a:xfrm>
            <a:off x="199358" y="114602"/>
            <a:ext cx="1245508" cy="12364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5" y="73597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689801" y="162761"/>
            <a:ext cx="6164683" cy="1060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2484979" y="333636"/>
            <a:ext cx="44130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/>
                <a:cs typeface="Times New Roman"/>
              </a:rPr>
              <a:t>   </a:t>
            </a:r>
            <a:r>
              <a:rPr lang="ru-RU" sz="4000" b="1">
                <a:solidFill>
                  <a:prstClr val="white"/>
                </a:solidFill>
                <a:latin typeface="Times New Roman"/>
                <a:cs typeface="Times New Roman"/>
              </a:rPr>
              <a:t>Нас поздравляют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20813" y="1584957"/>
            <a:ext cx="6758921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Москаева Мария Анатольевна вручает благодарности и грамоты активистам отряда ЮИД «Перекресток»</a:t>
            </a:r>
            <a:endParaRPr/>
          </a:p>
        </p:txBody>
      </p:sp>
      <p:pic>
        <p:nvPicPr>
          <p:cNvPr id="11266" name="Picture 2" descr="C:\Users\Татьяна\Desktop\награждение юид.jpg"/>
          <p:cNvPicPr>
            <a:picLocks noChangeAspect="1" noChangeArrowheads="1"/>
          </p:cNvPicPr>
          <p:nvPr/>
        </p:nvPicPr>
        <p:blipFill>
          <a:blip r:embed="rId9" cstate="print"/>
          <a:srcRect l="38399" t="6838" r="23206"/>
          <a:stretch/>
        </p:blipFill>
        <p:spPr bwMode="auto">
          <a:xfrm>
            <a:off x="1115616" y="2420888"/>
            <a:ext cx="3507368" cy="4025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8" name="Picture 4" descr="C:\Users\Татьяна\Desktop\GbfVBCMW-Gw.jpg"/>
          <p:cNvPicPr>
            <a:picLocks noChangeAspect="1" noChangeArrowheads="1"/>
          </p:cNvPicPr>
          <p:nvPr/>
        </p:nvPicPr>
        <p:blipFill>
          <a:blip r:embed="rId10"/>
          <a:srcRect l="31780" t="5882" r="20081" b="1158"/>
          <a:stretch/>
        </p:blipFill>
        <p:spPr bwMode="auto">
          <a:xfrm>
            <a:off x="5220072" y="2420888"/>
            <a:ext cx="3096344" cy="3983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776623" y="109428"/>
            <a:ext cx="5931494" cy="7379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936178" y="155243"/>
            <a:ext cx="7642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Наставничество</a:t>
            </a:r>
            <a:endParaRPr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8"/>
          <a:srcRect l="16303" t="2816" r="20614" b="8596"/>
          <a:stretch/>
        </p:blipFill>
        <p:spPr bwMode="auto">
          <a:xfrm>
            <a:off x="186266" y="109428"/>
            <a:ext cx="1245508" cy="123643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 bwMode="auto">
          <a:xfrm>
            <a:off x="1420813" y="1303800"/>
            <a:ext cx="7012779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С 2019 года Шатковская основная школа вошла в систему наставничества. С 2023 года реализуется форма  наставничества «Работодатель - ученик»: деятельность по социализации и адаптации детей, развитие активной деятельности по безопасности ДДТТ</a:t>
            </a:r>
            <a:endParaRPr/>
          </a:p>
        </p:txBody>
      </p:sp>
      <p:pic>
        <p:nvPicPr>
          <p:cNvPr id="1026" name="Picture 2" descr="C:\Users\Татьяна\Desktop\HWEbK46XlXQ.jpg"/>
          <p:cNvPicPr>
            <a:picLocks noChangeAspect="1" noChangeArrowheads="1"/>
          </p:cNvPicPr>
          <p:nvPr/>
        </p:nvPicPr>
        <p:blipFill>
          <a:blip r:embed="rId9"/>
          <a:srcRect l="25132" r="19920" b="7105"/>
          <a:stretch/>
        </p:blipFill>
        <p:spPr bwMode="auto">
          <a:xfrm>
            <a:off x="804839" y="3215559"/>
            <a:ext cx="3699649" cy="2819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Татьяна\Desktop\YtwTA6nUAzI.jpg"/>
          <p:cNvPicPr>
            <a:picLocks noChangeAspect="1" noChangeArrowheads="1"/>
          </p:cNvPicPr>
          <p:nvPr/>
        </p:nvPicPr>
        <p:blipFill>
          <a:blip r:embed="rId10"/>
          <a:srcRect l="26411" r="12460"/>
          <a:stretch/>
        </p:blipFill>
        <p:spPr bwMode="auto">
          <a:xfrm>
            <a:off x="4633108" y="3248377"/>
            <a:ext cx="3843295" cy="2834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776623" y="109428"/>
            <a:ext cx="5931494" cy="7379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936178" y="155243"/>
            <a:ext cx="7642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Наставничество</a:t>
            </a:r>
            <a:endParaRPr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8"/>
          <a:srcRect l="16303" t="2816" r="20614" b="8596"/>
          <a:stretch/>
        </p:blipFill>
        <p:spPr bwMode="auto">
          <a:xfrm>
            <a:off x="186266" y="109428"/>
            <a:ext cx="1245508" cy="123643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 bwMode="auto">
          <a:xfrm>
            <a:off x="1331640" y="1345865"/>
            <a:ext cx="7012779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prstClr val="white"/>
                </a:solidFill>
                <a:latin typeface="Times New Roman"/>
                <a:cs typeface="Times New Roman"/>
              </a:rPr>
              <a:t>Состав участников практики «работодатель-ученик» скорректирован в формате группового наставничества «работодатель-группа учеников». Руководителем - является Москаева Мария Анатольевна. Она руководит группой учащихся из четырёх человек: Макулова Анастасия, Курносова Анна (7 класс), Пундикова Ксения, Пундикова Полина (5 класс)</a:t>
            </a:r>
            <a:endParaRPr/>
          </a:p>
        </p:txBody>
      </p:sp>
      <p:pic>
        <p:nvPicPr>
          <p:cNvPr id="3074" name="Picture 2" descr="C:\Users\Татьяна\Desktop\5tuKWRkVQoQ.jpg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953251" y="3247437"/>
            <a:ext cx="7570389" cy="3412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791417" y="281973"/>
            <a:ext cx="5931494" cy="7379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936178" y="281973"/>
            <a:ext cx="7642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Итоги работы </a:t>
            </a:r>
            <a:endParaRPr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8"/>
          <a:srcRect l="16303" t="2816" r="20614" b="8596"/>
          <a:stretch/>
        </p:blipFill>
        <p:spPr bwMode="auto">
          <a:xfrm>
            <a:off x="186266" y="109428"/>
            <a:ext cx="1245508" cy="123643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 bwMode="auto">
          <a:xfrm>
            <a:off x="1420813" y="1303800"/>
            <a:ext cx="7012779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chemeClr val="bg1"/>
                </a:solidFill>
                <a:latin typeface="Times New Roman"/>
                <a:cs typeface="Times New Roman"/>
              </a:rPr>
              <a:t>Взаимодействие отряда ЮИД «Перекресток» с сотрудниками ГИБДД ОМВД России «Шатковский» играет важную роль в поддержании порядка и безопасности на дорогах, что способствует снижению количества дорожно-транспортных происшествий и сохранению жизни и здоровья участников дорожного движения</a:t>
            </a:r>
            <a:endParaRPr/>
          </a:p>
        </p:txBody>
      </p:sp>
      <p:pic>
        <p:nvPicPr>
          <p:cNvPr id="10242" name="Picture 2" descr="https://sun9-24.userapi.com/impg/agBQSdA80mfrvJsxuvBpoBGyXlgMKjAWH3Ao8A/qr9X7kCpP3Y.jpg?size=604x453&amp;quality=96&amp;sign=2feb6d9432b3ae496635aa93fe5b14c1&amp;c_uniq_tag=LbCeYUC07uBg9iONJO097R07e6DfgV-iBLtxFItQRJw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1187624" y="3446207"/>
            <a:ext cx="4024908" cy="3018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https://sun9-59.userapi.com/impg/OTPx5d6xi-oln50dlJQ82qWcK3ZuW4EQUJyT-w/C6jprJKyUek.jpg?size=453x604&amp;quality=95&amp;sign=a2ecd9cc35c9c0600ac83ad702467b74&amp;c_uniq_tag=nt2m4ekD2iD9T3DPPXdpGtMU2Z3i6eAJ1Qc419UrteU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5549840" y="3446207"/>
            <a:ext cx="2289386" cy="3052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0267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20813" cy="424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212013" y="1663700"/>
            <a:ext cx="1931987" cy="51942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723187" y="2608263"/>
            <a:ext cx="1420813" cy="424973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 bwMode="auto">
          <a:xfrm>
            <a:off x="936178" y="281973"/>
            <a:ext cx="7642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Итоги работы </a:t>
            </a:r>
            <a:endParaRPr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7839226" y="65021"/>
            <a:ext cx="1274357" cy="12387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4" descr="C:\Users\Татьяна\Desktop\МОУ ШАТКОВСКАЯ ОШ (1).png"/>
          <p:cNvPicPr>
            <a:picLocks noChangeAspect="1" noChangeArrowheads="1"/>
          </p:cNvPicPr>
          <p:nvPr/>
        </p:nvPicPr>
        <p:blipFill>
          <a:blip r:embed="rId7"/>
          <a:srcRect l="16303" t="2816" r="20614" b="8596"/>
          <a:stretch/>
        </p:blipFill>
        <p:spPr bwMode="auto">
          <a:xfrm>
            <a:off x="186266" y="109428"/>
            <a:ext cx="1245508" cy="1236437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 bwMode="auto">
          <a:xfrm>
            <a:off x="936178" y="2505670"/>
            <a:ext cx="7412607" cy="9233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 scaled="1"/>
                </a:gradFill>
              </a:rPr>
              <a:t>Спасибо за внимание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spd="med" p14:dur="700" advClick="1">
        <p:fade thruBlk="0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1057</Words>
  <Application>Р7-Офис/7.2.2.36</Application>
  <DocSecurity>0</DocSecurity>
  <PresentationFormat>Экран (4:3)</PresentationFormat>
  <Paragraphs>88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Тема Office</vt:lpstr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DUC</dc:creator>
  <cp:lastModifiedBy>Рикор 2</cp:lastModifiedBy>
  <cp:revision>545</cp:revision>
  <dcterms:created xsi:type="dcterms:W3CDTF">2021-01-25T06:53:33Z</dcterms:created>
  <dcterms:modified xsi:type="dcterms:W3CDTF">2024-04-05T05:54:05Z</dcterms:modified>
  <dc:identifier/>
  <dc:language/>
  <cp:version/>
</cp:coreProperties>
</file>